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71" r:id="rId4"/>
    <p:sldId id="272" r:id="rId5"/>
    <p:sldId id="273" r:id="rId6"/>
    <p:sldId id="296" r:id="rId7"/>
    <p:sldId id="258" r:id="rId8"/>
    <p:sldId id="261" r:id="rId9"/>
    <p:sldId id="297" r:id="rId10"/>
    <p:sldId id="305" r:id="rId11"/>
    <p:sldId id="304" r:id="rId12"/>
    <p:sldId id="302" r:id="rId13"/>
    <p:sldId id="301" r:id="rId14"/>
    <p:sldId id="303" r:id="rId15"/>
    <p:sldId id="310" r:id="rId16"/>
    <p:sldId id="307" r:id="rId17"/>
    <p:sldId id="308" r:id="rId18"/>
    <p:sldId id="300" r:id="rId19"/>
    <p:sldId id="309" r:id="rId20"/>
    <p:sldId id="306" r:id="rId21"/>
    <p:sldId id="268" r:id="rId22"/>
    <p:sldId id="266" r:id="rId23"/>
    <p:sldId id="265" r:id="rId24"/>
    <p:sldId id="263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00"/>
    <a:srgbClr val="DDDDDD"/>
    <a:srgbClr val="85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07" autoAdjust="0"/>
    <p:restoredTop sz="94660"/>
  </p:normalViewPr>
  <p:slideViewPr>
    <p:cSldViewPr snapToGrid="0">
      <p:cViewPr varScale="1">
        <p:scale>
          <a:sx n="81" d="100"/>
          <a:sy n="81" d="100"/>
        </p:scale>
        <p:origin x="7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2E0D8C-BB25-4041-AD71-DF73F297C1CF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7356A-DC2A-4C95-9D63-F0E9852BAF20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491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95258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55158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59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63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67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464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337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796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648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775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835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8225F-04E9-4A11-BBD0-A105B26C0996}" type="datetimeFigureOut">
              <a:rPr lang="fr-FR" smtClean="0"/>
              <a:t>18/06/2021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FFF7D-C134-485A-BEED-403624724183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271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22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04931" y="268322"/>
            <a:ext cx="12296931" cy="1798729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LC 20: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 Détermination de constantes d’équilibre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96406" y="2756598"/>
            <a:ext cx="10816045" cy="4192841"/>
          </a:xfrm>
        </p:spPr>
        <p:txBody>
          <a:bodyPr numCol="2" spcCol="1080000">
            <a:normAutofit/>
          </a:bodyPr>
          <a:lstStyle/>
          <a:p>
            <a:pPr algn="l"/>
            <a:r>
              <a:rPr lang="fr-FR" sz="2800" u="sng" dirty="0"/>
              <a:t>Niveau:</a:t>
            </a:r>
            <a:r>
              <a:rPr lang="fr-FR" sz="2800" dirty="0"/>
              <a:t>  CPGE</a:t>
            </a:r>
          </a:p>
          <a:p>
            <a:pPr algn="l"/>
            <a:endParaRPr lang="fr-FR" sz="2800" dirty="0"/>
          </a:p>
          <a:p>
            <a:pPr algn="l"/>
            <a:r>
              <a:rPr lang="fr-FR" sz="2800" u="sng" dirty="0"/>
              <a:t>Prérequis:</a:t>
            </a:r>
          </a:p>
          <a:p>
            <a:pPr algn="l"/>
            <a:r>
              <a:rPr lang="fr-FR" sz="2800" dirty="0"/>
              <a:t>- Thermodynamique</a:t>
            </a:r>
          </a:p>
          <a:p>
            <a:pPr algn="l"/>
            <a:r>
              <a:rPr lang="fr-FR" sz="2800" dirty="0"/>
              <a:t>- Thermochimie, Loi de Hess</a:t>
            </a:r>
          </a:p>
          <a:p>
            <a:pPr algn="l"/>
            <a:r>
              <a:rPr lang="fr-FR" sz="2800" dirty="0"/>
              <a:t>- Quotient réactionnel</a:t>
            </a:r>
          </a:p>
          <a:p>
            <a:pPr algn="l"/>
            <a:r>
              <a:rPr lang="fr-FR" sz="2800" dirty="0"/>
              <a:t>- Dosage</a:t>
            </a:r>
          </a:p>
          <a:p>
            <a:pPr algn="l"/>
            <a:endParaRPr lang="fr-FR" sz="2800" dirty="0"/>
          </a:p>
          <a:p>
            <a:pPr algn="l"/>
            <a:endParaRPr lang="fr-FR" sz="2800" dirty="0"/>
          </a:p>
          <a:p>
            <a:pPr algn="l"/>
            <a:endParaRPr lang="fr-FR" sz="2800" dirty="0"/>
          </a:p>
          <a:p>
            <a:pPr algn="l"/>
            <a:endParaRPr lang="fr-FR" sz="2800" dirty="0"/>
          </a:p>
          <a:p>
            <a:pPr algn="l"/>
            <a:r>
              <a:rPr lang="fr-FR" sz="2800" dirty="0"/>
              <a:t>- Loi de Kohlrausch</a:t>
            </a:r>
          </a:p>
          <a:p>
            <a:pPr algn="l"/>
            <a:r>
              <a:rPr lang="fr-FR" sz="2800" dirty="0"/>
              <a:t>- Acide/Base</a:t>
            </a:r>
          </a:p>
          <a:p>
            <a:pPr algn="l"/>
            <a:r>
              <a:rPr lang="fr-FR" sz="2800" dirty="0"/>
              <a:t>- Solubilité</a:t>
            </a:r>
          </a:p>
          <a:p>
            <a:pPr algn="l"/>
            <a:r>
              <a:rPr lang="fr-FR" sz="2800" dirty="0"/>
              <a:t>- Complexation</a:t>
            </a:r>
          </a:p>
          <a:p>
            <a:pPr marL="342900" indent="-342900" algn="l">
              <a:buFontTx/>
              <a:buChar char="-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755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2781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9" name="Image 38">
            <a:extLst>
              <a:ext uri="{FF2B5EF4-FFF2-40B4-BE49-F238E27FC236}">
                <a16:creationId xmlns:a16="http://schemas.microsoft.com/office/drawing/2014/main" id="{5830B048-58A9-49C6-8D8F-DF323E8D91D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168" t="7093" r="34450" b="38474"/>
          <a:stretch/>
        </p:blipFill>
        <p:spPr>
          <a:xfrm rot="10800000">
            <a:off x="452368" y="2757319"/>
            <a:ext cx="1617227" cy="1487606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C5F8DAF4-FD7D-4EC8-93CF-F40F50D16DC0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09" t="26970" r="18247" b="16111"/>
          <a:stretch/>
        </p:blipFill>
        <p:spPr>
          <a:xfrm rot="10800000">
            <a:off x="3309890" y="3116062"/>
            <a:ext cx="1885264" cy="166618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008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953D29D8-7995-4C74-BCCC-D7A03845593A}"/>
              </a:ext>
            </a:extLst>
          </p:cNvPr>
          <p:cNvSpPr txBox="1"/>
          <p:nvPr/>
        </p:nvSpPr>
        <p:spPr>
          <a:xfrm>
            <a:off x="3405384" y="2615449"/>
            <a:ext cx="16942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008000"/>
                </a:solidFill>
                <a:latin typeface="Cambria Math" panose="02040503050406030204" pitchFamily="18" charset="0"/>
              </a:rPr>
              <a:t>Trouble</a:t>
            </a:r>
            <a:endParaRPr lang="fr-FR" sz="2000" b="1" dirty="0">
              <a:solidFill>
                <a:srgbClr val="008000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B1E5C865-FD8B-4461-86B4-BB77E4AA9F26}"/>
              </a:ext>
            </a:extLst>
          </p:cNvPr>
          <p:cNvSpPr txBox="1"/>
          <p:nvPr/>
        </p:nvSpPr>
        <p:spPr>
          <a:xfrm>
            <a:off x="375322" y="2305782"/>
            <a:ext cx="16942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7030A0"/>
                </a:solidFill>
                <a:latin typeface="Cambria Math" panose="02040503050406030204" pitchFamily="18" charset="0"/>
              </a:rPr>
              <a:t>Limpide</a:t>
            </a:r>
            <a:endParaRPr lang="fr-FR" sz="2000" b="1" dirty="0">
              <a:solidFill>
                <a:srgbClr val="7030A0"/>
              </a:solidFill>
            </a:endParaRPr>
          </a:p>
        </p:txBody>
      </p:sp>
      <p:sp>
        <p:nvSpPr>
          <p:cNvPr id="21" name="Accolade ouvrante 20">
            <a:extLst>
              <a:ext uri="{FF2B5EF4-FFF2-40B4-BE49-F238E27FC236}">
                <a16:creationId xmlns:a16="http://schemas.microsoft.com/office/drawing/2014/main" id="{2DF636A9-FA4B-401E-8663-072971EAE5CA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98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17824E2-73C7-40A7-9896-8E615B0CAB47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/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2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980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17824E2-73C7-40A7-9896-8E615B0CAB47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/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2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ZoneTexte 20">
            <a:extLst>
              <a:ext uri="{FF2B5EF4-FFF2-40B4-BE49-F238E27FC236}">
                <a16:creationId xmlns:a16="http://schemas.microsoft.com/office/drawing/2014/main" id="{0F9C2EB2-21B0-4CDE-B59F-6AB6D6391FAA}"/>
              </a:ext>
            </a:extLst>
          </p:cNvPr>
          <p:cNvSpPr txBox="1"/>
          <p:nvPr/>
        </p:nvSpPr>
        <p:spPr>
          <a:xfrm>
            <a:off x="2508397" y="3619613"/>
            <a:ext cx="182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Apparition du 1</a:t>
            </a:r>
            <a:r>
              <a:rPr lang="fr-FR" b="1" baseline="30000" dirty="0">
                <a:solidFill>
                  <a:srgbClr val="FF0000"/>
                </a:solidFill>
              </a:rPr>
              <a:t>er</a:t>
            </a:r>
            <a:r>
              <a:rPr lang="fr-FR" b="1" dirty="0">
                <a:solidFill>
                  <a:srgbClr val="FF0000"/>
                </a:solidFill>
              </a:rPr>
              <a:t> grain de solide</a:t>
            </a:r>
          </a:p>
        </p:txBody>
      </p:sp>
      <p:cxnSp>
        <p:nvCxnSpPr>
          <p:cNvPr id="26" name="Connecteur droit avec flèche 25">
            <a:extLst>
              <a:ext uri="{FF2B5EF4-FFF2-40B4-BE49-F238E27FC236}">
                <a16:creationId xmlns:a16="http://schemas.microsoft.com/office/drawing/2014/main" id="{D51B35B5-0EAB-4D56-8C3B-89FD07012731}"/>
              </a:ext>
            </a:extLst>
          </p:cNvPr>
          <p:cNvCxnSpPr>
            <a:cxnSpLocks/>
          </p:cNvCxnSpPr>
          <p:nvPr/>
        </p:nvCxnSpPr>
        <p:spPr>
          <a:xfrm flipH="1">
            <a:off x="2069596" y="4266178"/>
            <a:ext cx="532827" cy="82997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9266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776288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+mn-lt"/>
              </a:rPr>
              <a:t>Courbe réelle du pH en fonction du volume versé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" y="927463"/>
            <a:ext cx="12166943" cy="5589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961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776288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+mn-lt"/>
              </a:rPr>
              <a:t>Courbe réelle du pH en fonction du volume versé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" y="927463"/>
            <a:ext cx="12166943" cy="558935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3117858">
            <a:off x="1966756" y="4462484"/>
            <a:ext cx="302273" cy="55598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72207" y="4080819"/>
            <a:ext cx="242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Apparition du 1</a:t>
            </a:r>
            <a:r>
              <a:rPr lang="fr-FR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 grain</a:t>
            </a: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1F8197EC-F3EA-41DB-A4A8-83FCE5AA37C3}"/>
              </a:ext>
            </a:extLst>
          </p:cNvPr>
          <p:cNvSpPr/>
          <p:nvPr/>
        </p:nvSpPr>
        <p:spPr>
          <a:xfrm rot="5400000" flipH="1">
            <a:off x="4062865" y="3085828"/>
            <a:ext cx="88160" cy="3978108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4E29F3C7-E650-4CBC-B769-A2E065389494}"/>
                  </a:ext>
                </a:extLst>
              </p:cNvPr>
              <p:cNvSpPr txBox="1"/>
              <p:nvPr/>
            </p:nvSpPr>
            <p:spPr>
              <a:xfrm>
                <a:off x="2101145" y="5270137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4E29F3C7-E650-4CBC-B769-A2E065389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145" y="5270137"/>
                <a:ext cx="4273439" cy="1069332"/>
              </a:xfrm>
              <a:prstGeom prst="rect">
                <a:avLst/>
              </a:prstGeom>
              <a:blipFill>
                <a:blip r:embed="rId3"/>
                <a:stretch>
                  <a:fillRect t="-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23336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17824E2-73C7-40A7-9896-8E615B0CAB47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/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2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25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17824E2-73C7-40A7-9896-8E615B0CAB47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/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2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 12">
            <a:extLst>
              <a:ext uri="{FF2B5EF4-FFF2-40B4-BE49-F238E27FC236}">
                <a16:creationId xmlns:a16="http://schemas.microsoft.com/office/drawing/2014/main" id="{22C4EF35-6D85-4B3B-B6E5-5603AE4AD9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8" t="16261" r="23168" b="22857"/>
          <a:stretch/>
        </p:blipFill>
        <p:spPr>
          <a:xfrm rot="10800000">
            <a:off x="7761301" y="3964073"/>
            <a:ext cx="1766657" cy="1498180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031474A7-FC70-4F74-B873-6B01128CFB45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41" t="5476" r="32585" b="40663"/>
          <a:stretch/>
        </p:blipFill>
        <p:spPr>
          <a:xfrm rot="10800000">
            <a:off x="9834095" y="2070827"/>
            <a:ext cx="1817056" cy="1700106"/>
          </a:xfrm>
          <a:prstGeom prst="rect">
            <a:avLst/>
          </a:prstGeom>
          <a:solidFill>
            <a:srgbClr val="FF9900"/>
          </a:solidFill>
          <a:ln w="57150" cap="sq">
            <a:solidFill>
              <a:srgbClr val="FFC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" name="Accolade ouvrante 19">
            <a:extLst>
              <a:ext uri="{FF2B5EF4-FFF2-40B4-BE49-F238E27FC236}">
                <a16:creationId xmlns:a16="http://schemas.microsoft.com/office/drawing/2014/main" id="{4C5A935B-CEE6-4535-9334-192AA3C0A2EC}"/>
              </a:ext>
            </a:extLst>
          </p:cNvPr>
          <p:cNvSpPr/>
          <p:nvPr/>
        </p:nvSpPr>
        <p:spPr>
          <a:xfrm rot="16200000">
            <a:off x="8537125" y="2627486"/>
            <a:ext cx="259966" cy="2032989"/>
          </a:xfrm>
          <a:prstGeom prst="leftBrace">
            <a:avLst>
              <a:gd name="adj1" fmla="val 45833"/>
              <a:gd name="adj2" fmla="val 5037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1" name="Accolade ouvrante 20">
            <a:extLst>
              <a:ext uri="{FF2B5EF4-FFF2-40B4-BE49-F238E27FC236}">
                <a16:creationId xmlns:a16="http://schemas.microsoft.com/office/drawing/2014/main" id="{E394CEAF-1948-49B0-859A-A08E3AC6B103}"/>
              </a:ext>
            </a:extLst>
          </p:cNvPr>
          <p:cNvSpPr/>
          <p:nvPr/>
        </p:nvSpPr>
        <p:spPr>
          <a:xfrm rot="16200000">
            <a:off x="10647536" y="761726"/>
            <a:ext cx="171215" cy="2032988"/>
          </a:xfrm>
          <a:prstGeom prst="leftBrace">
            <a:avLst>
              <a:gd name="adj1" fmla="val 45833"/>
              <a:gd name="adj2" fmla="val 50379"/>
            </a:avLst>
          </a:prstGeom>
          <a:noFill/>
          <a:ln w="28575">
            <a:solidFill>
              <a:srgbClr val="FF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4B1C7FA3-C085-42A7-954C-8A3D944BE21F}"/>
              </a:ext>
            </a:extLst>
          </p:cNvPr>
          <p:cNvSpPr txBox="1"/>
          <p:nvPr/>
        </p:nvSpPr>
        <p:spPr>
          <a:xfrm>
            <a:off x="7833685" y="5462254"/>
            <a:ext cx="16942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latin typeface="Cambria Math" panose="02040503050406030204" pitchFamily="18" charset="0"/>
              </a:rPr>
              <a:t>Trouble</a:t>
            </a:r>
            <a:endParaRPr lang="fr-FR" sz="2000" b="1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ED50CDF5-865D-4CC4-8576-72C251540AA3}"/>
              </a:ext>
            </a:extLst>
          </p:cNvPr>
          <p:cNvSpPr txBox="1"/>
          <p:nvPr/>
        </p:nvSpPr>
        <p:spPr>
          <a:xfrm>
            <a:off x="9834095" y="3807590"/>
            <a:ext cx="169427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FF9900"/>
                </a:solidFill>
                <a:latin typeface="Cambria Math" panose="02040503050406030204" pitchFamily="18" charset="0"/>
              </a:rPr>
              <a:t>Limpide</a:t>
            </a:r>
            <a:endParaRPr lang="fr-FR" sz="20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79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7F195299-1619-4E62-89AB-F6146210D8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626" r="291" b="978"/>
          <a:stretch/>
        </p:blipFill>
        <p:spPr>
          <a:xfrm>
            <a:off x="0" y="973830"/>
            <a:ext cx="12090104" cy="5416706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101896" y="685343"/>
            <a:ext cx="4764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  <p:sp>
        <p:nvSpPr>
          <p:cNvPr id="14" name="Accolade ouvrante 13">
            <a:extLst>
              <a:ext uri="{FF2B5EF4-FFF2-40B4-BE49-F238E27FC236}">
                <a16:creationId xmlns:a16="http://schemas.microsoft.com/office/drawing/2014/main" id="{9FA9C844-A80D-4CE0-BA29-E366F4A8C34C}"/>
              </a:ext>
            </a:extLst>
          </p:cNvPr>
          <p:cNvSpPr/>
          <p:nvPr/>
        </p:nvSpPr>
        <p:spPr>
          <a:xfrm rot="5400000">
            <a:off x="970693" y="4042369"/>
            <a:ext cx="322417" cy="1802166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/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</m:t>
                      </m:r>
                      <m:sSub>
                        <m:sSubPr>
                          <m:ctrlP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1400" b="1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b>
                              <m:r>
                                <a:rPr lang="fr-FR" sz="1400" b="1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1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𝒍</m:t>
                          </m:r>
                          <m:r>
                            <a:rPr lang="fr-FR" sz="1400" b="1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2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5" name="ZoneTexte 14">
                <a:extLst>
                  <a:ext uri="{FF2B5EF4-FFF2-40B4-BE49-F238E27FC236}">
                    <a16:creationId xmlns:a16="http://schemas.microsoft.com/office/drawing/2014/main" id="{E0D284D2-2ABC-4ABC-B899-E4D8104FB6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384588"/>
                <a:ext cx="2617433" cy="343427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ccolade ouvrante 17">
            <a:extLst>
              <a:ext uri="{FF2B5EF4-FFF2-40B4-BE49-F238E27FC236}">
                <a16:creationId xmlns:a16="http://schemas.microsoft.com/office/drawing/2014/main" id="{C17824E2-73C7-40A7-9896-8E615B0CAB47}"/>
              </a:ext>
            </a:extLst>
          </p:cNvPr>
          <p:cNvSpPr/>
          <p:nvPr/>
        </p:nvSpPr>
        <p:spPr>
          <a:xfrm rot="5400000" flipH="1">
            <a:off x="4751307" y="2514135"/>
            <a:ext cx="237287" cy="5600711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/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9" name="ZoneTexte 18">
                <a:extLst>
                  <a:ext uri="{FF2B5EF4-FFF2-40B4-BE49-F238E27FC236}">
                    <a16:creationId xmlns:a16="http://schemas.microsoft.com/office/drawing/2014/main" id="{4169B4FF-AEC1-4014-AE28-C25A3EE385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5053" y="5433135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284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ZoneTexte 21">
            <a:extLst>
              <a:ext uri="{FF2B5EF4-FFF2-40B4-BE49-F238E27FC236}">
                <a16:creationId xmlns:a16="http://schemas.microsoft.com/office/drawing/2014/main" id="{B7E96B33-4748-4F12-A1A6-48FBDF098F46}"/>
              </a:ext>
            </a:extLst>
          </p:cNvPr>
          <p:cNvSpPr txBox="1"/>
          <p:nvPr/>
        </p:nvSpPr>
        <p:spPr>
          <a:xfrm>
            <a:off x="7415992" y="3907081"/>
            <a:ext cx="2502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ea typeface="Cambria Math" panose="02040503050406030204" pitchFamily="18" charset="0"/>
              </a:rPr>
              <a:t>Dissolution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23" name="Accolade ouvrante 22">
            <a:extLst>
              <a:ext uri="{FF2B5EF4-FFF2-40B4-BE49-F238E27FC236}">
                <a16:creationId xmlns:a16="http://schemas.microsoft.com/office/drawing/2014/main" id="{7F2D102D-FBB0-47A6-9DFD-3D5CFFF6BF1F}"/>
              </a:ext>
            </a:extLst>
          </p:cNvPr>
          <p:cNvSpPr/>
          <p:nvPr/>
        </p:nvSpPr>
        <p:spPr>
          <a:xfrm rot="16200000">
            <a:off x="8537125" y="2674621"/>
            <a:ext cx="259966" cy="2032989"/>
          </a:xfrm>
          <a:prstGeom prst="leftBrace">
            <a:avLst>
              <a:gd name="adj1" fmla="val 45833"/>
              <a:gd name="adj2" fmla="val 5037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3CCA5D5C-96D2-48F3-B451-25FA7DFD3464}"/>
                  </a:ext>
                </a:extLst>
              </p:cNvPr>
              <p:cNvSpPr txBox="1"/>
              <p:nvPr/>
            </p:nvSpPr>
            <p:spPr>
              <a:xfrm>
                <a:off x="6786111" y="4238333"/>
                <a:ext cx="3761991" cy="3563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b="1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fr-FR" b="1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d>
                                <m:dPr>
                                  <m:ctrlPr>
                                    <a:rPr lang="fr-FR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b="1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fr-FR" b="1" i="1" smtClean="0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</m:sup>
                          </m:sSubSup>
                        </m:e>
                        <m:sub>
                          <m:r>
                            <a:rPr lang="fr-FR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b="1" i="1" smtClean="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b="1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ZoneTexte 23">
                <a:extLst>
                  <a:ext uri="{FF2B5EF4-FFF2-40B4-BE49-F238E27FC236}">
                    <a16:creationId xmlns:a16="http://schemas.microsoft.com/office/drawing/2014/main" id="{3CCA5D5C-96D2-48F3-B451-25FA7DFD34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6111" y="4238333"/>
                <a:ext cx="3761991" cy="356380"/>
              </a:xfrm>
              <a:prstGeom prst="rect">
                <a:avLst/>
              </a:prstGeom>
              <a:blipFill>
                <a:blip r:embed="rId5"/>
                <a:stretch>
                  <a:fillRect l="-648" r="-486" b="-2033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necteur droit avec flèche 29">
            <a:extLst>
              <a:ext uri="{FF2B5EF4-FFF2-40B4-BE49-F238E27FC236}">
                <a16:creationId xmlns:a16="http://schemas.microsoft.com/office/drawing/2014/main" id="{3B5C8C5B-0D93-466E-A0CC-3BBEDBA3A333}"/>
              </a:ext>
            </a:extLst>
          </p:cNvPr>
          <p:cNvCxnSpPr>
            <a:cxnSpLocks/>
          </p:cNvCxnSpPr>
          <p:nvPr/>
        </p:nvCxnSpPr>
        <p:spPr>
          <a:xfrm>
            <a:off x="8884266" y="1305017"/>
            <a:ext cx="799337" cy="286723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49481731-B6CB-41BB-9C6E-AB4C11549B3E}"/>
              </a:ext>
            </a:extLst>
          </p:cNvPr>
          <p:cNvSpPr txBox="1"/>
          <p:nvPr/>
        </p:nvSpPr>
        <p:spPr>
          <a:xfrm>
            <a:off x="6654034" y="1042529"/>
            <a:ext cx="2301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Disparition du dernier grain de solide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F044DF-5FB3-457E-96EA-17079316F9EC}"/>
              </a:ext>
            </a:extLst>
          </p:cNvPr>
          <p:cNvSpPr/>
          <p:nvPr/>
        </p:nvSpPr>
        <p:spPr>
          <a:xfrm>
            <a:off x="9918220" y="4951873"/>
            <a:ext cx="1723884" cy="10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4B339D77-37E5-4360-AC41-29F04D6F2518}"/>
              </a:ext>
            </a:extLst>
          </p:cNvPr>
          <p:cNvCxnSpPr/>
          <p:nvPr/>
        </p:nvCxnSpPr>
        <p:spPr>
          <a:xfrm>
            <a:off x="10013674" y="5529082"/>
            <a:ext cx="324000" cy="0"/>
          </a:xfrm>
          <a:prstGeom prst="line">
            <a:avLst/>
          </a:prstGeom>
          <a:ln w="28575">
            <a:solidFill>
              <a:srgbClr val="008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323D609C-456D-405E-967B-D4B378A95A5E}"/>
              </a:ext>
            </a:extLst>
          </p:cNvPr>
          <p:cNvCxnSpPr/>
          <p:nvPr/>
        </p:nvCxnSpPr>
        <p:spPr>
          <a:xfrm>
            <a:off x="10013674" y="5868340"/>
            <a:ext cx="324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>
            <a:extLst>
              <a:ext uri="{FF2B5EF4-FFF2-40B4-BE49-F238E27FC236}">
                <a16:creationId xmlns:a16="http://schemas.microsoft.com/office/drawing/2014/main" id="{FC9E4AC0-B33F-41C2-BFC7-87254AA42B88}"/>
              </a:ext>
            </a:extLst>
          </p:cNvPr>
          <p:cNvCxnSpPr/>
          <p:nvPr/>
        </p:nvCxnSpPr>
        <p:spPr>
          <a:xfrm>
            <a:off x="10013674" y="5202394"/>
            <a:ext cx="324000" cy="0"/>
          </a:xfrm>
          <a:prstGeom prst="line">
            <a:avLst/>
          </a:prstGeom>
          <a:ln w="28575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760BE0-3BB2-48FA-A7DB-E398C24233F8}"/>
                  </a:ext>
                </a:extLst>
              </p:cNvPr>
              <p:cNvSpPr txBox="1"/>
              <p:nvPr/>
            </p:nvSpPr>
            <p:spPr>
              <a:xfrm>
                <a:off x="10780162" y="5037492"/>
                <a:ext cx="31540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𝑝𝐻</m:t>
                      </m:r>
                    </m:oMath>
                  </m:oMathPara>
                </a14:m>
                <a:endParaRPr lang="fr-FR" sz="1600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29760BE0-3BB2-48FA-A7DB-E398C24233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0162" y="5037492"/>
                <a:ext cx="315406" cy="246221"/>
              </a:xfrm>
              <a:prstGeom prst="rect">
                <a:avLst/>
              </a:prstGeom>
              <a:blipFill>
                <a:blip r:embed="rId6"/>
                <a:stretch>
                  <a:fillRect l="-21154" r="-17308" b="-292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45CD130-AF41-42DA-B068-B1199FDFF6DB}"/>
                  </a:ext>
                </a:extLst>
              </p:cNvPr>
              <p:cNvSpPr txBox="1"/>
              <p:nvPr/>
            </p:nvSpPr>
            <p:spPr>
              <a:xfrm>
                <a:off x="10617013" y="5376316"/>
                <a:ext cx="7435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sSup>
                        <m:sSupPr>
                          <m:ctrlPr>
                            <a:rPr lang="fr-FR" sz="1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fr-FR" sz="1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p>
                          <m:r>
                            <a:rPr lang="fr-FR" sz="1600" b="0" i="1" smtClean="0">
                              <a:solidFill>
                                <a:srgbClr val="008000"/>
                              </a:solidFill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  <m:r>
                        <a:rPr lang="fr-FR" sz="1600" b="0" i="1" smtClean="0">
                          <a:solidFill>
                            <a:srgbClr val="008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1600" dirty="0">
                  <a:solidFill>
                    <a:srgbClr val="008000"/>
                  </a:solidFill>
                </a:endParaRPr>
              </a:p>
            </p:txBody>
          </p:sp>
        </mc:Choice>
        <mc:Fallback>
          <p:sp>
            <p:nvSpPr>
              <p:cNvPr id="27" name="ZoneTexte 26">
                <a:extLst>
                  <a:ext uri="{FF2B5EF4-FFF2-40B4-BE49-F238E27FC236}">
                    <a16:creationId xmlns:a16="http://schemas.microsoft.com/office/drawing/2014/main" id="{945CD130-AF41-42DA-B068-B1199FDFF6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7013" y="5376316"/>
                <a:ext cx="743537" cy="246221"/>
              </a:xfrm>
              <a:prstGeom prst="rect">
                <a:avLst/>
              </a:prstGeom>
              <a:blipFill>
                <a:blip r:embed="rId7"/>
                <a:stretch>
                  <a:fillRect l="-4098" r="-9016" b="-32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5615177-437A-4DF7-8789-03BB4EF0BDBA}"/>
                  </a:ext>
                </a:extLst>
              </p:cNvPr>
              <p:cNvSpPr txBox="1"/>
              <p:nvPr/>
            </p:nvSpPr>
            <p:spPr>
              <a:xfrm>
                <a:off x="10403663" y="5744205"/>
                <a:ext cx="12015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fr-F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fr-F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𝐴𝐿</m:t>
                      </m:r>
                      <m:sSubSup>
                        <m:sSubSupPr>
                          <m:ctrlPr>
                            <a:rPr lang="fr-FR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ctrlPr>
                                <a:rPr lang="fr-FR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600" b="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𝑂𝐻</m:t>
                              </m:r>
                            </m:e>
                          </m:d>
                        </m:e>
                        <m:sub>
                          <m:r>
                            <a:rPr lang="fr-FR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  <m:sup>
                          <m:r>
                            <a:rPr lang="fr-FR" sz="16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fr-FR" sz="16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8" name="ZoneTexte 27">
                <a:extLst>
                  <a:ext uri="{FF2B5EF4-FFF2-40B4-BE49-F238E27FC236}">
                    <a16:creationId xmlns:a16="http://schemas.microsoft.com/office/drawing/2014/main" id="{E5615177-437A-4DF7-8789-03BB4EF0BD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3663" y="5744205"/>
                <a:ext cx="1201547" cy="246221"/>
              </a:xfrm>
              <a:prstGeom prst="rect">
                <a:avLst/>
              </a:prstGeom>
              <a:blipFill>
                <a:blip r:embed="rId8"/>
                <a:stretch>
                  <a:fillRect l="-508" r="-3553" b="-3170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4403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776288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+mn-lt"/>
              </a:rPr>
              <a:t>Courbe réelle du pH en fonction du volume versé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" y="927463"/>
            <a:ext cx="12166943" cy="558935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3117858">
            <a:off x="1966756" y="4462484"/>
            <a:ext cx="302273" cy="55598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72207" y="4080819"/>
            <a:ext cx="242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Apparition du 1</a:t>
            </a:r>
            <a:r>
              <a:rPr lang="fr-FR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 grain</a:t>
            </a: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410553D5-127E-4F64-A5EB-CFE91C64F171}"/>
              </a:ext>
            </a:extLst>
          </p:cNvPr>
          <p:cNvSpPr/>
          <p:nvPr/>
        </p:nvSpPr>
        <p:spPr>
          <a:xfrm rot="5400000" flipH="1">
            <a:off x="3933393" y="3151535"/>
            <a:ext cx="283340" cy="4041873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7CE3C2E-5500-4894-80CD-F4205A5187C5}"/>
                  </a:ext>
                </a:extLst>
              </p:cNvPr>
              <p:cNvSpPr txBox="1"/>
              <p:nvPr/>
            </p:nvSpPr>
            <p:spPr>
              <a:xfrm>
                <a:off x="2054126" y="5380811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7CE3C2E-5500-4894-80CD-F4205A518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126" y="5380811"/>
                <a:ext cx="4273439" cy="1069332"/>
              </a:xfrm>
              <a:prstGeom prst="rect">
                <a:avLst/>
              </a:prstGeom>
              <a:blipFill>
                <a:blip r:embed="rId3"/>
                <a:stretch>
                  <a:fillRect t="-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14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" y="129741"/>
            <a:ext cx="11639092" cy="16773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160477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12344400" cy="776288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  <a:latin typeface="+mn-lt"/>
              </a:rPr>
              <a:t>Courbe réelle du pH en fonction du volume versé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57" y="927463"/>
            <a:ext cx="12166943" cy="5589350"/>
          </a:xfrm>
          <a:prstGeom prst="rect">
            <a:avLst/>
          </a:prstGeom>
        </p:spPr>
      </p:pic>
      <p:sp>
        <p:nvSpPr>
          <p:cNvPr id="3" name="Ellipse 2"/>
          <p:cNvSpPr/>
          <p:nvPr/>
        </p:nvSpPr>
        <p:spPr>
          <a:xfrm rot="3117858">
            <a:off x="1966756" y="4462484"/>
            <a:ext cx="302273" cy="555985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972207" y="4080819"/>
            <a:ext cx="2422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Apparition du 1</a:t>
            </a:r>
            <a:r>
              <a:rPr lang="fr-FR" b="1" baseline="30000" dirty="0">
                <a:solidFill>
                  <a:schemeClr val="accent1">
                    <a:lumMod val="50000"/>
                  </a:schemeClr>
                </a:solidFill>
              </a:rPr>
              <a:t>er</a:t>
            </a:r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 grain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4643846" y="3061481"/>
                <a:ext cx="4812485" cy="785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0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Dissolution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𝑨𝒍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𝑶𝑯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(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fr-FR" sz="2000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fr-FR" sz="2000" b="1" i="1">
                                  <a:latin typeface="Cambria Math" panose="02040503050406030204" pitchFamily="18" charset="0"/>
                                </a:rPr>
                                <m:t>𝑯𝑶</m:t>
                              </m:r>
                            </m:e>
                            <m:sup>
                              <m:r>
                                <a:rPr lang="fr-FR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p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fr-FR" sz="20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fr-FR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⇌ </m:t>
                      </m:r>
                      <m:sSub>
                        <m:sSubPr>
                          <m:ctrlP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sSubSup>
                            <m:sSubSupPr>
                              <m:ctrlP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𝑨𝒍</m:t>
                              </m:r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𝑶𝑯</m:t>
                              </m:r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b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𝟒</m:t>
                              </m:r>
                            </m:sub>
                            <m:sup>
                              <m:r>
                                <a:rPr lang="fr-FR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</m:sup>
                          </m:sSubSup>
                        </m:e>
                        <m:sub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𝒂𝒒</m:t>
                          </m:r>
                          <m:r>
                            <a:rPr lang="fr-FR" sz="20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3846" y="3061481"/>
                <a:ext cx="4812485" cy="785921"/>
              </a:xfrm>
              <a:prstGeom prst="rect">
                <a:avLst/>
              </a:prstGeom>
              <a:blipFill>
                <a:blip r:embed="rId3"/>
                <a:stretch>
                  <a:fillRect t="-3876" b="-620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ccolade ouvrante 13"/>
          <p:cNvSpPr/>
          <p:nvPr/>
        </p:nvSpPr>
        <p:spPr>
          <a:xfrm rot="16200000">
            <a:off x="6738696" y="2145339"/>
            <a:ext cx="349648" cy="1482636"/>
          </a:xfrm>
          <a:prstGeom prst="leftBrace">
            <a:avLst>
              <a:gd name="adj1" fmla="val 45833"/>
              <a:gd name="adj2" fmla="val 50379"/>
            </a:avLst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Ellipse 14"/>
          <p:cNvSpPr/>
          <p:nvPr/>
        </p:nvSpPr>
        <p:spPr>
          <a:xfrm rot="15194340" flipH="1">
            <a:off x="7601017" y="1590789"/>
            <a:ext cx="260653" cy="585027"/>
          </a:xfrm>
          <a:prstGeom prst="ellipse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8054260" y="1674157"/>
            <a:ext cx="2888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accent1">
                    <a:lumMod val="50000"/>
                  </a:schemeClr>
                </a:solidFill>
              </a:rPr>
              <a:t>Disparition du dernier grain</a:t>
            </a:r>
          </a:p>
        </p:txBody>
      </p:sp>
      <p:sp>
        <p:nvSpPr>
          <p:cNvPr id="17" name="Accolade ouvrante 16">
            <a:extLst>
              <a:ext uri="{FF2B5EF4-FFF2-40B4-BE49-F238E27FC236}">
                <a16:creationId xmlns:a16="http://schemas.microsoft.com/office/drawing/2014/main" id="{410553D5-127E-4F64-A5EB-CFE91C64F171}"/>
              </a:ext>
            </a:extLst>
          </p:cNvPr>
          <p:cNvSpPr/>
          <p:nvPr/>
        </p:nvSpPr>
        <p:spPr>
          <a:xfrm rot="5400000" flipH="1">
            <a:off x="3933393" y="3151535"/>
            <a:ext cx="283340" cy="4041873"/>
          </a:xfrm>
          <a:prstGeom prst="leftBrace">
            <a:avLst>
              <a:gd name="adj1" fmla="val 45833"/>
              <a:gd name="adj2" fmla="val 48441"/>
            </a:avLst>
          </a:prstGeom>
          <a:noFill/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7CE3C2E-5500-4894-80CD-F4205A5187C5}"/>
                  </a:ext>
                </a:extLst>
              </p:cNvPr>
              <p:cNvSpPr txBox="1"/>
              <p:nvPr/>
            </p:nvSpPr>
            <p:spPr>
              <a:xfrm>
                <a:off x="2054126" y="5380811"/>
                <a:ext cx="4273439" cy="10693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b="1" dirty="0">
                    <a:solidFill>
                      <a:srgbClr val="008000"/>
                    </a:solidFill>
                  </a:rPr>
                  <a:t>Précipitation 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𝒍</m:t>
                          </m:r>
                        </m:e>
                        <m:sub>
                          <m:d>
                            <m:d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𝒂𝒒</m:t>
                              </m:r>
                            </m:e>
                          </m:d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𝟑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+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𝟑</m:t>
                      </m:r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𝑯</m:t>
                      </m:r>
                      <m:sSubSup>
                        <m:sSubSup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𝑶</m:t>
                          </m:r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𝒂𝒒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  <m:sup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</m:sup>
                      </m:sSubSup>
                      <m:r>
                        <a:rPr lang="fr-FR" sz="1800" b="1" i="1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⇄</m:t>
                      </m:r>
                      <m:r>
                        <a:rPr lang="fr-FR" sz="1800" b="1" i="1" smtClean="0">
                          <a:solidFill>
                            <a:srgbClr val="00800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𝑨𝒍</m:t>
                      </m:r>
                      <m:sSub>
                        <m:sSubPr>
                          <m:ctrlP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fr-FR" sz="1800" b="1" i="1">
                                      <a:solidFill>
                                        <a:srgbClr val="008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𝑶𝑯</m:t>
                                  </m:r>
                                </m:e>
                              </m:d>
                            </m:e>
                            <m:sub>
                              <m:r>
                                <a:rPr lang="fr-FR" sz="1800" b="1" i="1">
                                  <a:solidFill>
                                    <a:srgbClr val="008000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𝟑</m:t>
                              </m:r>
                            </m:sub>
                          </m:sSub>
                        </m:e>
                        <m:sub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fr-FR" sz="1800" b="1" i="1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𝒔</m:t>
                          </m:r>
                          <m:r>
                            <a:rPr lang="fr-FR" sz="1800" b="1" i="1" smtClean="0">
                              <a:solidFill>
                                <a:srgbClr val="008000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fr-FR" sz="1800" b="1" dirty="0">
                  <a:solidFill>
                    <a:srgbClr val="008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endParaRPr lang="fr-FR" sz="2000" b="1" dirty="0">
                  <a:solidFill>
                    <a:srgbClr val="FFC000"/>
                  </a:solidFill>
                </a:endParaRPr>
              </a:p>
            </p:txBody>
          </p:sp>
        </mc:Choice>
        <mc:Fallback xmlns="">
          <p:sp>
            <p:nvSpPr>
              <p:cNvPr id="18" name="ZoneTexte 17">
                <a:extLst>
                  <a:ext uri="{FF2B5EF4-FFF2-40B4-BE49-F238E27FC236}">
                    <a16:creationId xmlns:a16="http://schemas.microsoft.com/office/drawing/2014/main" id="{F7CE3C2E-5500-4894-80CD-F4205A518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126" y="5380811"/>
                <a:ext cx="4273439" cy="1069332"/>
              </a:xfrm>
              <a:prstGeom prst="rect">
                <a:avLst/>
              </a:prstGeom>
              <a:blipFill>
                <a:blip r:embed="rId4"/>
                <a:stretch>
                  <a:fillRect t="-34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82828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188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99588"/>
            <a:ext cx="12192000" cy="7762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>
                <a:solidFill>
                  <a:srgbClr val="0070C0"/>
                </a:solidFill>
              </a:rPr>
              <a:t>Fonctionnement sonde du conductimètre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72" y="1698145"/>
            <a:ext cx="4886461" cy="436697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963" y="1162594"/>
            <a:ext cx="4811709" cy="30867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ZoneTexte 4"/>
              <p:cNvSpPr txBox="1"/>
              <p:nvPr/>
            </p:nvSpPr>
            <p:spPr>
              <a:xfrm>
                <a:off x="6534195" y="4767942"/>
                <a:ext cx="5865224" cy="837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fr-FR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r-FR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num>
                      <m:den>
                        <m:r>
                          <a:rPr lang="fr-FR" sz="20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den>
                    </m:f>
                  </m:oMath>
                </a14:m>
                <a:r>
                  <a:rPr lang="fr-FR" sz="2000" dirty="0"/>
                  <a:t>  en S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fr-FR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  <m:r>
                      <a:rPr lang="fr-F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r-FR" sz="2000" dirty="0"/>
                  <a:t> avec </a:t>
                </a:r>
                <a14:m>
                  <m:oMath xmlns:m="http://schemas.openxmlformats.org/officeDocument/2006/math">
                    <m:r>
                      <a:rPr lang="fr-FR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fr-FR" sz="2000" dirty="0"/>
                  <a:t> constante de cellule en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fr-FR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fr-FR" sz="2000" dirty="0"/>
                  <a:t> </a:t>
                </a:r>
              </a:p>
            </p:txBody>
          </p:sp>
        </mc:Choice>
        <mc:Fallback xmlns="">
          <p:sp>
            <p:nvSpPr>
              <p:cNvPr id="5" name="ZoneTexte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4195" y="4767942"/>
                <a:ext cx="5865224" cy="837602"/>
              </a:xfrm>
              <a:prstGeom prst="rect">
                <a:avLst/>
              </a:prstGeom>
              <a:blipFill>
                <a:blip r:embed="rId4"/>
                <a:stretch>
                  <a:fillRect l="-936" b="-11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999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007" y="950022"/>
            <a:ext cx="3989310" cy="5907978"/>
          </a:xfrm>
          <a:prstGeom prst="rect">
            <a:avLst/>
          </a:prstGeom>
        </p:spPr>
      </p:pic>
      <p:sp>
        <p:nvSpPr>
          <p:cNvPr id="3" name="Titre 1"/>
          <p:cNvSpPr txBox="1">
            <a:spLocks/>
          </p:cNvSpPr>
          <p:nvPr/>
        </p:nvSpPr>
        <p:spPr>
          <a:xfrm>
            <a:off x="0" y="199588"/>
            <a:ext cx="12192000" cy="7762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dirty="0">
                <a:solidFill>
                  <a:srgbClr val="0070C0"/>
                </a:solidFill>
              </a:rPr>
              <a:t>Fonctionnement électrode de verre du pH-mètre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4180" y="2641548"/>
            <a:ext cx="4562397" cy="587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836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0" y="387114"/>
            <a:ext cx="12192000" cy="776288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rgbClr val="0070C0"/>
                </a:solidFill>
              </a:rPr>
              <a:t>Autre méthode pour déterminer Ka(CH3COOH/CH3COO-):</a:t>
            </a:r>
            <a:br>
              <a:rPr lang="fr-FR" sz="3200" dirty="0">
                <a:solidFill>
                  <a:srgbClr val="0070C0"/>
                </a:solidFill>
              </a:rPr>
            </a:br>
            <a:r>
              <a:rPr lang="fr-FR" sz="3200" dirty="0">
                <a:solidFill>
                  <a:srgbClr val="0070C0"/>
                </a:solidFill>
              </a:rPr>
              <a:t>Titrage par suivi pH-métrique avec soude</a:t>
            </a:r>
            <a:br>
              <a:rPr lang="fr-FR" sz="3200" dirty="0">
                <a:solidFill>
                  <a:srgbClr val="0070C0"/>
                </a:solidFill>
              </a:rPr>
            </a:br>
            <a:endParaRPr lang="fr-FR" sz="3200" dirty="0">
              <a:solidFill>
                <a:srgbClr val="0070C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831" r="671" b="1192"/>
          <a:stretch/>
        </p:blipFill>
        <p:spPr>
          <a:xfrm>
            <a:off x="444136" y="1163402"/>
            <a:ext cx="11740189" cy="508064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/>
              <p:cNvSpPr txBox="1"/>
              <p:nvPr/>
            </p:nvSpPr>
            <p:spPr>
              <a:xfrm>
                <a:off x="4754878" y="6244048"/>
                <a:ext cx="927463" cy="390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é</m:t>
                          </m:r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</m:sSub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ZoneTexte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4878" y="6244048"/>
                <a:ext cx="927463" cy="390748"/>
              </a:xfrm>
              <a:prstGeom prst="rect">
                <a:avLst/>
              </a:prstGeom>
              <a:blipFill>
                <a:blip r:embed="rId3"/>
                <a:stretch>
                  <a:fillRect b="-937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ZoneTexte 7"/>
              <p:cNvSpPr txBox="1"/>
              <p:nvPr/>
            </p:nvSpPr>
            <p:spPr>
              <a:xfrm>
                <a:off x="2473234" y="6230508"/>
                <a:ext cx="927463" cy="5296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type m:val="skw"/>
                          <m:ctrlPr>
                            <a:rPr lang="fr-F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é</m:t>
                              </m:r>
                              <m:r>
                                <a:rPr lang="fr-F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</m:sSub>
                        </m:num>
                        <m:den>
                          <m:r>
                            <a:rPr lang="fr-FR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ZoneTexte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234" y="6230508"/>
                <a:ext cx="927463" cy="52969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Connecteur droit 9"/>
          <p:cNvCxnSpPr/>
          <p:nvPr/>
        </p:nvCxnSpPr>
        <p:spPr>
          <a:xfrm flipV="1">
            <a:off x="5218610" y="4023360"/>
            <a:ext cx="0" cy="2067622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2902119" y="5045603"/>
            <a:ext cx="13068" cy="1045379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35570" y="5058666"/>
            <a:ext cx="2401396" cy="1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0" y="4874000"/>
            <a:ext cx="927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>
                <a:solidFill>
                  <a:srgbClr val="FF0000"/>
                </a:solidFill>
              </a:rPr>
              <a:t>pKA</a:t>
            </a:r>
          </a:p>
        </p:txBody>
      </p:sp>
    </p:spTree>
    <p:extLst>
      <p:ext uri="{BB962C8B-B14F-4D97-AF65-F5344CB8AC3E}">
        <p14:creationId xmlns:p14="http://schemas.microsoft.com/office/powerpoint/2010/main" val="3571780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" y="129741"/>
            <a:ext cx="11639092" cy="16773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5" y="1943605"/>
            <a:ext cx="9994159" cy="121014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89050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" y="3260240"/>
            <a:ext cx="6861282" cy="224041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" y="129741"/>
            <a:ext cx="11639092" cy="16773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5" y="1943605"/>
            <a:ext cx="9994159" cy="121014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180950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8" y="3260240"/>
            <a:ext cx="6861282" cy="224041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1" y="129741"/>
            <a:ext cx="11639092" cy="1677398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25" y="1943605"/>
            <a:ext cx="9994159" cy="1210149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94"/>
          <a:stretch/>
        </p:blipFill>
        <p:spPr>
          <a:xfrm>
            <a:off x="5424405" y="4573254"/>
            <a:ext cx="6722625" cy="219927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09446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au 2">
                <a:extLst>
                  <a:ext uri="{FF2B5EF4-FFF2-40B4-BE49-F238E27FC236}">
                    <a16:creationId xmlns:a16="http://schemas.microsoft.com/office/drawing/2014/main" id="{FAFDDCF1-AA6D-475E-8A1C-545AF50949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8140912"/>
                  </p:ext>
                </p:extLst>
              </p:nvPr>
            </p:nvGraphicFramePr>
            <p:xfrm>
              <a:off x="1686264" y="2239104"/>
              <a:ext cx="8819472" cy="2974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9824">
                      <a:extLst>
                        <a:ext uri="{9D8B030D-6E8A-4147-A177-3AD203B41FA5}">
                          <a16:colId xmlns:a16="http://schemas.microsoft.com/office/drawing/2014/main" val="2009995109"/>
                        </a:ext>
                      </a:extLst>
                    </a:gridCol>
                    <a:gridCol w="2939824">
                      <a:extLst>
                        <a:ext uri="{9D8B030D-6E8A-4147-A177-3AD203B41FA5}">
                          <a16:colId xmlns:a16="http://schemas.microsoft.com/office/drawing/2014/main" val="1629672436"/>
                        </a:ext>
                      </a:extLst>
                    </a:gridCol>
                    <a:gridCol w="2939824">
                      <a:extLst>
                        <a:ext uri="{9D8B030D-6E8A-4147-A177-3AD203B41FA5}">
                          <a16:colId xmlns:a16="http://schemas.microsoft.com/office/drawing/2014/main" val="962863309"/>
                        </a:ext>
                      </a:extLst>
                    </a:gridCol>
                  </a:tblGrid>
                  <a:tr h="594948"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fr-FR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𝚫</m:t>
                                  </m:r>
                                </m:e>
                                <m:sub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𝐟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fr-FR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𝐇</m:t>
                                  </m:r>
                                </m:e>
                                <m:sup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𝐨</m:t>
                                  </m:r>
                                </m:sup>
                              </m:sSup>
                            </m:oMath>
                          </a14:m>
                          <a:r>
                            <a:rPr lang="fr-FR" sz="2400" dirty="0"/>
                            <a:t> (kJ.mol</a:t>
                          </a:r>
                          <a:r>
                            <a:rPr lang="fr-FR" sz="2400" baseline="30000" dirty="0"/>
                            <a:t>-1</a:t>
                          </a:r>
                          <a:r>
                            <a:rPr lang="fr-FR" sz="2400" dirty="0"/>
                            <a:t>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Sup>
                                <m:sSubSupPr>
                                  <m:ctrlPr>
                                    <a:rPr lang="fr-FR" sz="24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𝐒</m:t>
                                  </m:r>
                                </m:e>
                                <m:sub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𝐦</m:t>
                                  </m:r>
                                </m:sub>
                                <m:sup>
                                  <m:r>
                                    <a:rPr lang="fr-FR" sz="2400" b="1" i="0" smtClean="0">
                                      <a:latin typeface="Cambria Math" panose="02040503050406030204" pitchFamily="18" charset="0"/>
                                    </a:rPr>
                                    <m:t>𝐨</m:t>
                                  </m:r>
                                </m:sup>
                              </m:sSubSup>
                            </m:oMath>
                          </a14:m>
                          <a:r>
                            <a:rPr lang="fr-FR" sz="2400" dirty="0"/>
                            <a:t> (J.K</a:t>
                          </a:r>
                          <a:r>
                            <a:rPr lang="fr-FR" sz="2400" baseline="30000" dirty="0"/>
                            <a:t>-1</a:t>
                          </a:r>
                          <a:r>
                            <a:rPr lang="fr-FR" sz="2400" dirty="0"/>
                            <a:t>.mol</a:t>
                          </a:r>
                          <a:r>
                            <a:rPr lang="fr-FR" sz="2400" baseline="30000" dirty="0"/>
                            <a:t>-1</a:t>
                          </a:r>
                          <a:r>
                            <a:rPr lang="fr-FR" sz="2400" dirty="0"/>
                            <a:t>)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55713564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130.7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52300272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𝐶𝑂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-110.5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197.7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5042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fr-FR" sz="2400" b="0" i="1" dirty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i="1" dirty="0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dirty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fr-FR" sz="2400" i="1" dirty="0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-241.8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188.8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6920509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sSub>
                                  <m:sSubPr>
                                    <m:ctrlP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𝐻</m:t>
                                    </m:r>
                                  </m:e>
                                  <m:sub>
                                    <m:r>
                                      <a:rPr lang="fr-FR" sz="24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</m:sSub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  <m:r>
                                  <a:rPr lang="fr-FR" sz="24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-74.81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186.3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7042571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au 2">
                <a:extLst>
                  <a:ext uri="{FF2B5EF4-FFF2-40B4-BE49-F238E27FC236}">
                    <a16:creationId xmlns:a16="http://schemas.microsoft.com/office/drawing/2014/main" id="{FAFDDCF1-AA6D-475E-8A1C-545AF509498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38140912"/>
                  </p:ext>
                </p:extLst>
              </p:nvPr>
            </p:nvGraphicFramePr>
            <p:xfrm>
              <a:off x="1686264" y="2239104"/>
              <a:ext cx="8819472" cy="29747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939824">
                      <a:extLst>
                        <a:ext uri="{9D8B030D-6E8A-4147-A177-3AD203B41FA5}">
                          <a16:colId xmlns:a16="http://schemas.microsoft.com/office/drawing/2014/main" val="2009995109"/>
                        </a:ext>
                      </a:extLst>
                    </a:gridCol>
                    <a:gridCol w="2939824">
                      <a:extLst>
                        <a:ext uri="{9D8B030D-6E8A-4147-A177-3AD203B41FA5}">
                          <a16:colId xmlns:a16="http://schemas.microsoft.com/office/drawing/2014/main" val="1629672436"/>
                        </a:ext>
                      </a:extLst>
                    </a:gridCol>
                    <a:gridCol w="2939824">
                      <a:extLst>
                        <a:ext uri="{9D8B030D-6E8A-4147-A177-3AD203B41FA5}">
                          <a16:colId xmlns:a16="http://schemas.microsoft.com/office/drawing/2014/main" val="962863309"/>
                        </a:ext>
                      </a:extLst>
                    </a:gridCol>
                  </a:tblGrid>
                  <a:tr h="594948">
                    <a:tc>
                      <a:txBody>
                        <a:bodyPr/>
                        <a:lstStyle/>
                        <a:p>
                          <a:pPr algn="ctr"/>
                          <a:endParaRPr lang="fr-FR" sz="2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00415" t="-1020" r="-101037" b="-4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0000" t="-1020" r="-828" b="-4102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5713564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7" t="-101020" r="-200621" b="-3102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130.7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52300272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7" t="-203093" r="-200621" b="-2134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-110.5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197.7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705042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7" t="-300000" r="-200621" b="-11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-241.8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188.8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66920509"/>
                      </a:ext>
                    </a:extLst>
                  </a:tr>
                  <a:tr h="594948">
                    <a:tc>
                      <a:txBody>
                        <a:bodyPr/>
                        <a:lstStyle/>
                        <a:p>
                          <a:endParaRPr lang="fr-F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207" t="-400000" r="-200621" b="-1122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-74.81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fr-FR" sz="2400" dirty="0"/>
                            <a:t>186.3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7042571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ZoneTexte 2">
            <a:extLst>
              <a:ext uri="{FF2B5EF4-FFF2-40B4-BE49-F238E27FC236}">
                <a16:creationId xmlns:a16="http://schemas.microsoft.com/office/drawing/2014/main" id="{A485DAA3-DE77-4F9D-8EEB-002345F6B935}"/>
              </a:ext>
            </a:extLst>
          </p:cNvPr>
          <p:cNvSpPr txBox="1"/>
          <p:nvPr/>
        </p:nvSpPr>
        <p:spPr>
          <a:xfrm>
            <a:off x="3207058" y="765244"/>
            <a:ext cx="57778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/>
              <a:t>Données thermodynamiques à 298 K</a:t>
            </a:r>
          </a:p>
        </p:txBody>
      </p:sp>
    </p:spTree>
    <p:extLst>
      <p:ext uri="{BB962C8B-B14F-4D97-AF65-F5344CB8AC3E}">
        <p14:creationId xmlns:p14="http://schemas.microsoft.com/office/powerpoint/2010/main" val="3237060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1497629" y="331604"/>
                <a:ext cx="9196742" cy="776288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fr-FR" sz="3200" dirty="0">
                    <a:solidFill>
                      <a:srgbClr val="0070C0"/>
                    </a:solidFill>
                    <a:latin typeface="+mn-lt"/>
                  </a:rPr>
                  <a:t>Mesure de la conductivité pour différentes concentrations initiales 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32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fr-FR" sz="3200">
                            <a:solidFill>
                              <a:srgbClr val="0070C0"/>
                            </a:solidFill>
                            <a:latin typeface="+mn-lt"/>
                          </a:rPr>
                          <m:t>CH</m:t>
                        </m:r>
                      </m:e>
                      <m:sub>
                        <m:r>
                          <m:rPr>
                            <m:nor/>
                          </m:rPr>
                          <a:rPr lang="fr-FR" sz="3200">
                            <a:solidFill>
                              <a:srgbClr val="0070C0"/>
                            </a:solidFill>
                            <a:latin typeface="+mn-lt"/>
                          </a:rPr>
                          <m:t>3</m:t>
                        </m:r>
                      </m:sub>
                    </m:sSub>
                    <m:r>
                      <m:rPr>
                        <m:nor/>
                      </m:rPr>
                      <a:rPr lang="fr-FR" sz="3200">
                        <a:solidFill>
                          <a:srgbClr val="0070C0"/>
                        </a:solidFill>
                        <a:latin typeface="+mn-lt"/>
                      </a:rPr>
                      <m:t>COOH</m:t>
                    </m:r>
                  </m:oMath>
                </a14:m>
                <a:r>
                  <a:rPr lang="fr-FR" sz="3200" dirty="0">
                    <a:solidFill>
                      <a:srgbClr val="0070C0"/>
                    </a:solidFill>
                    <a:latin typeface="+mn-lt"/>
                  </a:rPr>
                  <a:t>(aq)</a:t>
                </a:r>
              </a:p>
            </p:txBody>
          </p:sp>
        </mc:Choice>
        <mc:Fallback xmlns="">
          <p:sp>
            <p:nvSpPr>
              <p:cNvPr id="2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497629" y="331604"/>
                <a:ext cx="9196742" cy="776288"/>
              </a:xfrm>
              <a:blipFill>
                <a:blip r:embed="rId2"/>
                <a:stretch>
                  <a:fillRect t="-28906" b="-3828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Image 10">
            <a:extLst>
              <a:ext uri="{FF2B5EF4-FFF2-40B4-BE49-F238E27FC236}">
                <a16:creationId xmlns:a16="http://schemas.microsoft.com/office/drawing/2014/main" id="{8564863F-13EB-458E-AA46-394DE8E3C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389" y="1285446"/>
            <a:ext cx="5627017" cy="5425537"/>
          </a:xfrm>
          <a:prstGeom prst="rect">
            <a:avLst/>
          </a:prstGeom>
        </p:spPr>
      </p:pic>
      <p:cxnSp>
        <p:nvCxnSpPr>
          <p:cNvPr id="16" name="Connecteur droit avec flèche 15">
            <a:extLst>
              <a:ext uri="{FF2B5EF4-FFF2-40B4-BE49-F238E27FC236}">
                <a16:creationId xmlns:a16="http://schemas.microsoft.com/office/drawing/2014/main" id="{20392224-4465-4AA5-9F1F-E5A5E7A937A7}"/>
              </a:ext>
            </a:extLst>
          </p:cNvPr>
          <p:cNvCxnSpPr>
            <a:cxnSpLocks/>
          </p:cNvCxnSpPr>
          <p:nvPr/>
        </p:nvCxnSpPr>
        <p:spPr>
          <a:xfrm>
            <a:off x="3746377" y="5113538"/>
            <a:ext cx="1766656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57C24AA4-0DB6-4D38-9629-A25C3ED8A407}"/>
              </a:ext>
            </a:extLst>
          </p:cNvPr>
          <p:cNvSpPr/>
          <p:nvPr/>
        </p:nvSpPr>
        <p:spPr>
          <a:xfrm>
            <a:off x="7057745" y="3153790"/>
            <a:ext cx="390618" cy="19530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D081E5E7-0F6D-4DC9-9F1F-187EF4AE61AB}"/>
              </a:ext>
            </a:extLst>
          </p:cNvPr>
          <p:cNvSpPr/>
          <p:nvPr/>
        </p:nvSpPr>
        <p:spPr>
          <a:xfrm>
            <a:off x="7059222" y="3403846"/>
            <a:ext cx="390618" cy="195309"/>
          </a:xfrm>
          <a:prstGeom prst="round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0918F8FE-10AA-48E5-8AE1-05577490725A}"/>
              </a:ext>
            </a:extLst>
          </p:cNvPr>
          <p:cNvSpPr txBox="1"/>
          <p:nvPr/>
        </p:nvSpPr>
        <p:spPr>
          <a:xfrm>
            <a:off x="6986724" y="3134245"/>
            <a:ext cx="9410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mS.m</a:t>
            </a:r>
            <a:r>
              <a:rPr lang="fr-FR" sz="1000" baseline="30000" dirty="0"/>
              <a:t>-1</a:t>
            </a:r>
          </a:p>
        </p:txBody>
      </p: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6AF35763-9F10-48B9-9BC8-2548D6B0B274}"/>
              </a:ext>
            </a:extLst>
          </p:cNvPr>
          <p:cNvCxnSpPr>
            <a:cxnSpLocks/>
          </p:cNvCxnSpPr>
          <p:nvPr/>
        </p:nvCxnSpPr>
        <p:spPr>
          <a:xfrm flipH="1">
            <a:off x="7519384" y="3477535"/>
            <a:ext cx="790115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ZoneTexte 20">
            <a:extLst>
              <a:ext uri="{FF2B5EF4-FFF2-40B4-BE49-F238E27FC236}">
                <a16:creationId xmlns:a16="http://schemas.microsoft.com/office/drawing/2014/main" id="{89009F8F-8B79-4270-BD1A-26D09A6C20AB}"/>
              </a:ext>
            </a:extLst>
          </p:cNvPr>
          <p:cNvSpPr txBox="1"/>
          <p:nvPr/>
        </p:nvSpPr>
        <p:spPr>
          <a:xfrm>
            <a:off x="1182934" y="4790372"/>
            <a:ext cx="292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Eau distillée, V</a:t>
            </a:r>
            <a:r>
              <a:rPr lang="fr-FR" baseline="-25000" dirty="0"/>
              <a:t>0</a:t>
            </a:r>
            <a:r>
              <a:rPr lang="fr-FR" dirty="0"/>
              <a:t> = 20 mL</a:t>
            </a:r>
          </a:p>
          <a:p>
            <a:pPr algn="ctr"/>
            <a:r>
              <a:rPr lang="fr-FR" dirty="0"/>
              <a:t>thermostatée à 25°C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A8663FA-82A6-4631-8E76-CC3F37203A60}"/>
              </a:ext>
            </a:extLst>
          </p:cNvPr>
          <p:cNvSpPr txBox="1"/>
          <p:nvPr/>
        </p:nvSpPr>
        <p:spPr>
          <a:xfrm>
            <a:off x="7691746" y="3292869"/>
            <a:ext cx="292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Conductimètre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71EBE27-D031-4397-B5CE-8774FA5E7455}"/>
              </a:ext>
            </a:extLst>
          </p:cNvPr>
          <p:cNvSpPr txBox="1"/>
          <p:nvPr/>
        </p:nvSpPr>
        <p:spPr>
          <a:xfrm>
            <a:off x="7128014" y="1883725"/>
            <a:ext cx="3455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Acide acétique, C</a:t>
            </a:r>
            <a:r>
              <a:rPr lang="fr-FR" baseline="-25000" dirty="0"/>
              <a:t>0</a:t>
            </a:r>
            <a:r>
              <a:rPr lang="fr-FR" dirty="0"/>
              <a:t> = 0.1 mol.L</a:t>
            </a:r>
            <a:r>
              <a:rPr lang="fr-FR" baseline="30000" dirty="0"/>
              <a:t>-1</a:t>
            </a:r>
          </a:p>
        </p:txBody>
      </p:sp>
      <p:cxnSp>
        <p:nvCxnSpPr>
          <p:cNvPr id="25" name="Connecteur droit avec flèche 24">
            <a:extLst>
              <a:ext uri="{FF2B5EF4-FFF2-40B4-BE49-F238E27FC236}">
                <a16:creationId xmlns:a16="http://schemas.microsoft.com/office/drawing/2014/main" id="{DAA3368B-DBF4-4870-9BB5-E900AC47FEEC}"/>
              </a:ext>
            </a:extLst>
          </p:cNvPr>
          <p:cNvCxnSpPr>
            <a:cxnSpLocks/>
          </p:cNvCxnSpPr>
          <p:nvPr/>
        </p:nvCxnSpPr>
        <p:spPr>
          <a:xfrm flipH="1">
            <a:off x="5851862" y="2078455"/>
            <a:ext cx="152548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7939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oneTexte 2"/>
              <p:cNvSpPr txBox="1"/>
              <p:nvPr/>
            </p:nvSpPr>
            <p:spPr>
              <a:xfrm>
                <a:off x="6889072" y="1815383"/>
                <a:ext cx="4877053" cy="4647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fr-FR" sz="2800" i="1" u="sng" dirty="0"/>
                  <a:t>Données:</a:t>
                </a:r>
              </a:p>
              <a:p>
                <a:pPr algn="ctr"/>
                <a:endParaRPr lang="fr-FR" sz="2800" i="1" u="sng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Concentration de la soude,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fr-FR" sz="2400" dirty="0"/>
                  <a:t> :</a:t>
                </a:r>
              </a:p>
              <a:p>
                <a:r>
                  <a:rPr lang="fr-FR" sz="2400" dirty="0"/>
                  <a:t>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fr-FR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fr-FR" sz="2400" dirty="0"/>
                  <a:t>= 0.5 mol/L</a:t>
                </a:r>
              </a:p>
              <a:p>
                <a:endParaRPr lang="fr-F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Concentration d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400" i="0">
                            <a:latin typeface="Cambria Math" panose="02040503050406030204" pitchFamily="18" charset="0"/>
                          </a:rPr>
                          <m:t>Al</m:t>
                        </m:r>
                      </m:e>
                      <m:sup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fr-FR" sz="2400" b="0" i="0" smtClean="0">
                        <a:latin typeface="Cambria Math" panose="02040503050406030204" pitchFamily="18" charset="0"/>
                      </a:rPr>
                      <m:t>aq</m:t>
                    </m:r>
                    <m:r>
                      <a:rPr lang="fr-FR" sz="2400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/>
                  <a:t> (et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sz="2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400" i="0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p>
                        <m:r>
                          <a:rPr lang="fr-FR" sz="2400" i="0" dirty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fr-FR" sz="24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fr-FR" sz="2400" b="0" i="0" dirty="0" smtClean="0">
                        <a:latin typeface="Cambria Math" panose="02040503050406030204" pitchFamily="18" charset="0"/>
                      </a:rPr>
                      <m:t>aq</m:t>
                    </m:r>
                    <m:r>
                      <a:rPr lang="fr-FR" sz="2400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dirty="0"/>
                  <a:t>) dans le bécher,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fr-FR" sz="2400" b="0" i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/>
                  <a:t> :</a:t>
                </a:r>
              </a:p>
              <a:p>
                <a:r>
                  <a:rPr lang="fr-FR" sz="2400" dirty="0"/>
                  <a:t>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fr-FR" sz="2400" b="0" i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/>
                  <a:t>= 0.02 mol/L</a:t>
                </a:r>
              </a:p>
              <a:p>
                <a:endParaRPr lang="fr-FR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fr-FR" sz="2400" dirty="0"/>
                  <a:t>Volume du mélange du bécher,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 b="0" i="0" smtClean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/>
                  <a:t>:</a:t>
                </a:r>
              </a:p>
              <a:p>
                <a:r>
                  <a:rPr lang="fr-FR" sz="2400" dirty="0"/>
                  <a:t>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400" b="0" i="0">
                            <a:latin typeface="Cambria Math" panose="02040503050406030204" pitchFamily="18" charset="0"/>
                          </a:rPr>
                          <m:t>V</m:t>
                        </m:r>
                      </m:e>
                      <m:sub>
                        <m:r>
                          <a:rPr lang="fr-FR" sz="2400" b="0" i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fr-FR" sz="2400" dirty="0"/>
                  <a:t>= 100,0 mL</a:t>
                </a:r>
              </a:p>
              <a:p>
                <a:endParaRPr lang="fr-FR" sz="2400" dirty="0"/>
              </a:p>
            </p:txBody>
          </p:sp>
        </mc:Choice>
        <mc:Fallback xmlns="">
          <p:sp>
            <p:nvSpPr>
              <p:cNvPr id="3" name="ZoneText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9072" y="1815383"/>
                <a:ext cx="4877053" cy="4647426"/>
              </a:xfrm>
              <a:prstGeom prst="rect">
                <a:avLst/>
              </a:prstGeom>
              <a:blipFill>
                <a:blip r:embed="rId2"/>
                <a:stretch>
                  <a:fillRect l="-1625" t="-1312" r="-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>
            <a:extLst>
              <a:ext uri="{FF2B5EF4-FFF2-40B4-BE49-F238E27FC236}">
                <a16:creationId xmlns:a16="http://schemas.microsoft.com/office/drawing/2014/main" id="{966F224B-D492-487C-AADE-FDBF9740F268}"/>
              </a:ext>
            </a:extLst>
          </p:cNvPr>
          <p:cNvGrpSpPr/>
          <p:nvPr/>
        </p:nvGrpSpPr>
        <p:grpSpPr>
          <a:xfrm>
            <a:off x="210654" y="1191812"/>
            <a:ext cx="6678418" cy="5425537"/>
            <a:chOff x="210653" y="1492423"/>
            <a:chExt cx="6678418" cy="5425537"/>
          </a:xfrm>
        </p:grpSpPr>
        <p:pic>
          <p:nvPicPr>
            <p:cNvPr id="19" name="Image 1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982" y="1492423"/>
              <a:ext cx="5627017" cy="5425537"/>
            </a:xfrm>
            <a:prstGeom prst="rect">
              <a:avLst/>
            </a:prstGeom>
          </p:spPr>
        </p:pic>
        <p:cxnSp>
          <p:nvCxnSpPr>
            <p:cNvPr id="6" name="Connecteur droit avec flèche 5"/>
            <p:cNvCxnSpPr/>
            <p:nvPr/>
          </p:nvCxnSpPr>
          <p:spPr>
            <a:xfrm flipH="1">
              <a:off x="3282490" y="2439675"/>
              <a:ext cx="1098368" cy="34998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ZoneTexte 9"/>
                <p:cNvSpPr txBox="1"/>
                <p:nvPr/>
              </p:nvSpPr>
              <p:spPr>
                <a:xfrm>
                  <a:off x="4430436" y="2164322"/>
                  <a:ext cx="245863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fr-FR" sz="2000" b="0" i="0" smtClean="0">
                            <a:latin typeface="Cambria Math" panose="02040503050406030204" pitchFamily="18" charset="0"/>
                          </a:rPr>
                          <m:t>H</m:t>
                        </m:r>
                        <m:sSup>
                          <m:sSup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O</m:t>
                            </m:r>
                          </m:e>
                          <m:sup>
                            <m: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</m:sup>
                        </m:sSup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aq</m:t>
                            </m:r>
                          </m:e>
                        </m:d>
                        <m:r>
                          <a:rPr lang="fr-FR" sz="2000" b="0" i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fr-FR" sz="20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sSup>
                          <m:sSup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</m:sup>
                        </m:sSup>
                        <m:d>
                          <m:dPr>
                            <m:ctrlPr>
                              <a:rPr lang="fr-FR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fr-FR" sz="2000" b="0" i="0" smtClean="0">
                                <a:latin typeface="Cambria Math" panose="02040503050406030204" pitchFamily="18" charset="0"/>
                              </a:rPr>
                              <m:t>aq</m:t>
                            </m:r>
                          </m:e>
                        </m:d>
                        <m:r>
                          <a:rPr lang="fr-FR" sz="2000" b="0" i="0" smtClean="0">
                            <a:latin typeface="Cambria Math" panose="02040503050406030204" pitchFamily="18" charset="0"/>
                          </a:rPr>
                          <m:t> (</m:t>
                        </m:r>
                        <m:sSub>
                          <m:sSubPr>
                            <m:ctrlPr>
                              <a:rPr lang="fr-FR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000" i="0">
                                <a:latin typeface="Cambria Math" panose="02040503050406030204" pitchFamily="18" charset="0"/>
                              </a:rPr>
                              <m:t>C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000" i="0">
                                <a:latin typeface="Cambria Math" panose="02040503050406030204" pitchFamily="18" charset="0"/>
                              </a:rPr>
                              <m:t>b</m:t>
                            </m:r>
                          </m:sub>
                        </m:sSub>
                        <m:r>
                          <a:rPr lang="fr-FR" sz="2000" b="0" i="0" smtClean="0">
                            <a:latin typeface="Cambria Math" panose="02040503050406030204" pitchFamily="18" charset="0"/>
                          </a:rPr>
                          <m:t>)</m:t>
                        </m:r>
                      </m:oMath>
                    </m:oMathPara>
                  </a14:m>
                  <a:endParaRPr lang="fr-FR" sz="2000" dirty="0"/>
                </a:p>
              </p:txBody>
            </p:sp>
          </mc:Choice>
          <mc:Fallback xmlns="">
            <p:sp>
              <p:nvSpPr>
                <p:cNvPr id="10" name="ZoneTexte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30436" y="2164322"/>
                  <a:ext cx="2458635" cy="400110"/>
                </a:xfrm>
                <a:prstGeom prst="rect">
                  <a:avLst/>
                </a:prstGeom>
                <a:blipFill>
                  <a:blip r:embed="rId4"/>
                  <a:stretch>
                    <a:fillRect r="-10918" b="-15385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Connecteur droit avec flèche 10"/>
            <p:cNvCxnSpPr>
              <a:cxnSpLocks/>
            </p:cNvCxnSpPr>
            <p:nvPr/>
          </p:nvCxnSpPr>
          <p:spPr>
            <a:xfrm>
              <a:off x="1802166" y="4480016"/>
              <a:ext cx="1626472" cy="73693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ZoneTexte 14"/>
                <p:cNvSpPr txBox="1"/>
                <p:nvPr/>
              </p:nvSpPr>
              <p:spPr>
                <a:xfrm>
                  <a:off x="210653" y="4192363"/>
                  <a:ext cx="1603273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p>
                        <m:sSupPr>
                          <m:ctrlPr>
                            <a:rPr lang="fr-FR" sz="20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000" i="0">
                              <a:latin typeface="Cambria Math" panose="02040503050406030204" pitchFamily="18" charset="0"/>
                            </a:rPr>
                            <m:t>Al</m:t>
                          </m:r>
                        </m:e>
                        <m:sup>
                          <m:r>
                            <a:rPr lang="fr-FR" sz="2000" i="0">
                              <a:latin typeface="Cambria Math" panose="02040503050406030204" pitchFamily="18" charset="0"/>
                            </a:rPr>
                            <m:t>3+</m:t>
                          </m:r>
                        </m:sup>
                      </m:sSup>
                      <m:r>
                        <a:rPr lang="fr-FR" sz="2000" b="0" i="0" smtClean="0">
                          <a:latin typeface="Cambria Math" panose="02040503050406030204" pitchFamily="18" charset="0"/>
                        </a:rPr>
                        <m:t>, </m:t>
                      </m:r>
                      <m:sSup>
                        <m:sSupPr>
                          <m:ctrlPr>
                            <a:rPr lang="fr-FR" sz="200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000" b="0" i="0" dirty="0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fr-FR" sz="2000" b="0" i="0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</m:sup>
                      </m:sSup>
                      <m:r>
                        <a:rPr lang="fr-FR" sz="2000" b="0" i="0" dirty="0" smtClean="0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fr-FR" sz="2000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fr-FR" sz="2000" b="0" i="0" dirty="0" smtClean="0">
                              <a:latin typeface="Cambria Math" panose="02040503050406030204" pitchFamily="18" charset="0"/>
                            </a:rPr>
                            <m:t>C</m:t>
                          </m:r>
                        </m:e>
                        <m:sub>
                          <m:r>
                            <a:rPr lang="fr-FR" sz="2000" b="0" i="0" dirty="0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fr-FR" sz="2000" b="0" i="0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fr-FR" sz="2000" dirty="0"/>
                    <a:t> </a:t>
                  </a:r>
                </a:p>
                <a:p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 b="0" i="0" smtClean="0">
                          <a:latin typeface="Cambria Math" panose="02040503050406030204" pitchFamily="18" charset="0"/>
                        </a:rPr>
                        <m:t>C</m:t>
                      </m:r>
                      <m:sSup>
                        <m:sSupPr>
                          <m:ctrlPr>
                            <a:rPr lang="fr-FR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000" b="0" i="0" smtClean="0">
                              <a:latin typeface="Cambria Math" panose="02040503050406030204" pitchFamily="18" charset="0"/>
                            </a:rPr>
                            <m:t>l</m:t>
                          </m:r>
                        </m:e>
                        <m:sup>
                          <m:r>
                            <a:rPr lang="fr-FR" sz="2000" b="0" i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</m:oMath>
                  </a14:m>
                  <a:r>
                    <a:rPr lang="fr-FR" sz="2000" dirty="0"/>
                    <a:t> </a:t>
                  </a:r>
                </a:p>
              </p:txBody>
            </p:sp>
          </mc:Choice>
          <mc:Fallback xmlns="">
            <p:sp>
              <p:nvSpPr>
                <p:cNvPr id="15" name="ZoneTexte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653" y="4192363"/>
                  <a:ext cx="1603273" cy="707886"/>
                </a:xfrm>
                <a:prstGeom prst="rect">
                  <a:avLst/>
                </a:prstGeom>
                <a:blipFill>
                  <a:blip r:embed="rId5"/>
                  <a:stretch>
                    <a:fillRect r="-2662"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re 1"/>
              <p:cNvSpPr>
                <a:spLocks noGrp="1"/>
              </p:cNvSpPr>
              <p:nvPr>
                <p:ph type="title"/>
              </p:nvPr>
            </p:nvSpPr>
            <p:spPr>
              <a:xfrm>
                <a:off x="1" y="325335"/>
                <a:ext cx="12191999" cy="776288"/>
              </a:xfrm>
            </p:spPr>
            <p:txBody>
              <a:bodyPr>
                <a:noAutofit/>
              </a:bodyPr>
              <a:lstStyle/>
              <a:p>
                <a:pPr algn="ctr"/>
                <a:r>
                  <a:rPr lang="fr-FR" sz="2800" dirty="0">
                    <a:solidFill>
                      <a:srgbClr val="0070C0"/>
                    </a:solidFill>
                    <a:latin typeface="+mn-lt"/>
                  </a:rPr>
                  <a:t>Titrage par suivi pH-métrique des ions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 b="0" i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A</m:t>
                    </m:r>
                    <m:sSup>
                      <m:sSupPr>
                        <m:ctrlPr>
                          <a:rPr lang="fr-FR" sz="28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l</m:t>
                        </m:r>
                      </m:e>
                      <m:sup>
                        <m:r>
                          <a:rPr lang="fr-FR" sz="2800" b="0" i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3+</m:t>
                        </m:r>
                      </m:sup>
                    </m:sSup>
                  </m:oMath>
                </a14:m>
                <a:r>
                  <a:rPr lang="fr-FR" sz="2800" dirty="0">
                    <a:solidFill>
                      <a:srgbClr val="0070C0"/>
                    </a:solidFill>
                    <a:latin typeface="+mn-lt"/>
                  </a:rPr>
                  <a:t> par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80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HO</m:t>
                    </m:r>
                    <m:r>
                      <a:rPr lang="fr-FR" sz="2800" i="0" baseline="3000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fr-FR" sz="280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fr-FR" sz="2800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Na</m:t>
                    </m:r>
                    <m:r>
                      <a:rPr lang="fr-FR" sz="2800" i="0" baseline="3000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endParaRPr lang="fr-FR" sz="2800" baseline="30000" dirty="0">
                  <a:solidFill>
                    <a:srgbClr val="0070C0"/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20" name="Titr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" y="325335"/>
                <a:ext cx="12191999" cy="776288"/>
              </a:xfrm>
              <a:blipFill>
                <a:blip r:embed="rId6"/>
                <a:stretch>
                  <a:fillRect b="-390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5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id="{9CF23621-DEF3-4DA2-8C9E-5332C0A722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16" b="825"/>
          <a:stretch/>
        </p:blipFill>
        <p:spPr>
          <a:xfrm>
            <a:off x="0" y="942262"/>
            <a:ext cx="12153530" cy="5420542"/>
          </a:xfrm>
          <a:prstGeom prst="rect">
            <a:avLst/>
          </a:prstGeom>
        </p:spPr>
      </p:pic>
      <p:sp>
        <p:nvSpPr>
          <p:cNvPr id="8" name="Titre 1">
            <a:extLst>
              <a:ext uri="{FF2B5EF4-FFF2-40B4-BE49-F238E27FC236}">
                <a16:creationId xmlns:a16="http://schemas.microsoft.com/office/drawing/2014/main" id="{A7C39745-910B-4451-B184-F1C0BA3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94516"/>
            <a:ext cx="12191999" cy="776288"/>
          </a:xfrm>
        </p:spPr>
        <p:txBody>
          <a:bodyPr>
            <a:noAutofit/>
          </a:bodyPr>
          <a:lstStyle/>
          <a:p>
            <a:pPr algn="ctr"/>
            <a:r>
              <a:rPr lang="fr-FR" sz="2800" dirty="0">
                <a:solidFill>
                  <a:srgbClr val="0070C0"/>
                </a:solidFill>
                <a:latin typeface="+mn-lt"/>
              </a:rPr>
              <a:t>Simulation Dozzzaqueux du titrage</a:t>
            </a:r>
            <a:endParaRPr lang="fr-FR" sz="2800" baseline="300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9A54CCF-CFF6-4C9A-ADB0-287F2822DB79}"/>
              </a:ext>
            </a:extLst>
          </p:cNvPr>
          <p:cNvSpPr txBox="1"/>
          <p:nvPr/>
        </p:nvSpPr>
        <p:spPr>
          <a:xfrm>
            <a:off x="10070236" y="6371682"/>
            <a:ext cx="2104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Volume versé V (mL)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8280C28-3C93-40F6-9651-4EB5DFBBFDA1}"/>
              </a:ext>
            </a:extLst>
          </p:cNvPr>
          <p:cNvSpPr txBox="1"/>
          <p:nvPr/>
        </p:nvSpPr>
        <p:spPr>
          <a:xfrm>
            <a:off x="9871967" y="572930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Concentration (mol.L</a:t>
            </a:r>
            <a:r>
              <a:rPr lang="fr-FR" baseline="30000" dirty="0"/>
              <a:t>-1</a:t>
            </a:r>
            <a:r>
              <a:rPr lang="fr-FR" dirty="0"/>
              <a:t>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7641D2D-14A6-46E5-8FD6-5D5D6564DC67}"/>
              </a:ext>
            </a:extLst>
          </p:cNvPr>
          <p:cNvSpPr txBox="1"/>
          <p:nvPr/>
        </p:nvSpPr>
        <p:spPr>
          <a:xfrm>
            <a:off x="38470" y="597360"/>
            <a:ext cx="4764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</a:t>
            </a:r>
          </a:p>
        </p:txBody>
      </p:sp>
    </p:spTree>
    <p:extLst>
      <p:ext uri="{BB962C8B-B14F-4D97-AF65-F5344CB8AC3E}">
        <p14:creationId xmlns:p14="http://schemas.microsoft.com/office/powerpoint/2010/main" val="42849132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621</Words>
  <Application>Microsoft Office PowerPoint</Application>
  <PresentationFormat>Grand écran</PresentationFormat>
  <Paragraphs>135</Paragraphs>
  <Slides>24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Thème Office</vt:lpstr>
      <vt:lpstr>LC 20:  Détermination de constantes d’équilibre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Mesure de la conductivité pour différentes concentrations initiales en 〖"CH" 〗_"3"  "COOH"(aq)</vt:lpstr>
      <vt:lpstr>Titrage par suivi pH-métrique des ions Al^(3+) par HO-,Na+</vt:lpstr>
      <vt:lpstr>Simulation Dozzzaqueux du titrage</vt:lpstr>
      <vt:lpstr>Simulation Dozzzaqueux du titrage</vt:lpstr>
      <vt:lpstr>Simulation Dozzzaqueux du titrage</vt:lpstr>
      <vt:lpstr>Simulation Dozzzaqueux du titrage</vt:lpstr>
      <vt:lpstr>Simulation Dozzzaqueux du titrage</vt:lpstr>
      <vt:lpstr>Courbe réelle du pH en fonction du volume versé</vt:lpstr>
      <vt:lpstr>Courbe réelle du pH en fonction du volume versé</vt:lpstr>
      <vt:lpstr>Simulation Dozzzaqueux du titrage</vt:lpstr>
      <vt:lpstr>Simulation Dozzzaqueux du titrage</vt:lpstr>
      <vt:lpstr>Simulation Dozzzaqueux du titrage</vt:lpstr>
      <vt:lpstr>Courbe réelle du pH en fonction du volume versé</vt:lpstr>
      <vt:lpstr>Courbe réelle du pH en fonction du volume versé</vt:lpstr>
      <vt:lpstr>Présentation PowerPoint</vt:lpstr>
      <vt:lpstr>Présentation PowerPoint</vt:lpstr>
      <vt:lpstr>Présentation PowerPoint</vt:lpstr>
      <vt:lpstr>Autre méthode pour déterminer Ka(CH3COOH/CH3COO-): Titrage par suivi pH-métrique avec soude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20:  Détermination de constantes d’équilibre</dc:title>
  <dc:creator>juliette plo</dc:creator>
  <cp:lastModifiedBy>charl</cp:lastModifiedBy>
  <cp:revision>110</cp:revision>
  <dcterms:created xsi:type="dcterms:W3CDTF">2021-01-08T17:38:00Z</dcterms:created>
  <dcterms:modified xsi:type="dcterms:W3CDTF">2021-06-18T16:55:33Z</dcterms:modified>
</cp:coreProperties>
</file>